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0" r:id="rId4"/>
    <p:sldId id="276" r:id="rId5"/>
    <p:sldId id="278" r:id="rId6"/>
    <p:sldId id="258" r:id="rId7"/>
    <p:sldId id="261" r:id="rId8"/>
    <p:sldId id="262" r:id="rId9"/>
    <p:sldId id="265" r:id="rId10"/>
    <p:sldId id="289" r:id="rId11"/>
    <p:sldId id="279" r:id="rId12"/>
    <p:sldId id="295" r:id="rId13"/>
    <p:sldId id="294" r:id="rId14"/>
    <p:sldId id="273" r:id="rId15"/>
    <p:sldId id="290" r:id="rId16"/>
    <p:sldId id="291" r:id="rId17"/>
    <p:sldId id="275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>
      <p:cViewPr>
        <p:scale>
          <a:sx n="88" d="100"/>
          <a:sy n="88" d="100"/>
        </p:scale>
        <p:origin x="67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441D5-5D17-4CF8-B6F6-7194155A645C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1F5565C2-C5A9-4ED3-924A-2F6DE13D7598}">
      <dgm:prSet phldrT="[Text]" custT="1"/>
      <dgm:spPr/>
      <dgm:t>
        <a:bodyPr/>
        <a:lstStyle/>
        <a:p>
          <a:r>
            <a:rPr lang="en-US" sz="1800" b="1" i="0" dirty="0">
              <a:effectLst/>
              <a:latin typeface="Aharoni" panose="02010803020104030203" pitchFamily="2" charset="-79"/>
              <a:cs typeface="Aharoni" panose="02010803020104030203" pitchFamily="2" charset="-79"/>
            </a:rPr>
            <a:t>Connecting offices together</a:t>
          </a:r>
        </a:p>
      </dgm:t>
    </dgm:pt>
    <dgm:pt modelId="{1162C9DE-CF8D-4D13-B695-42B582AA4F21}" type="parTrans" cxnId="{CDD82897-8CBA-4323-BE71-3E084198F899}">
      <dgm:prSet/>
      <dgm:spPr/>
      <dgm:t>
        <a:bodyPr/>
        <a:lstStyle/>
        <a:p>
          <a:endParaRPr lang="en-US"/>
        </a:p>
      </dgm:t>
    </dgm:pt>
    <dgm:pt modelId="{F18624E5-E11C-4B41-87BF-2DA0AFF06501}" type="sibTrans" cxnId="{CDD82897-8CBA-4323-BE71-3E084198F899}">
      <dgm:prSet/>
      <dgm:spPr/>
      <dgm:t>
        <a:bodyPr/>
        <a:lstStyle/>
        <a:p>
          <a:endParaRPr lang="en-US"/>
        </a:p>
      </dgm:t>
    </dgm:pt>
    <dgm:pt modelId="{E54693D8-86FC-4B51-9D9D-C1CE251DACF1}">
      <dgm:prSet phldrT="[Text]" custT="1"/>
      <dgm:spPr/>
      <dgm:t>
        <a:bodyPr/>
        <a:lstStyle/>
        <a:p>
          <a:r>
            <a:rPr lang="en-US" sz="1800" b="1" i="0" dirty="0">
              <a:effectLst/>
              <a:latin typeface="Aharoni" panose="02010803020104030203" pitchFamily="2" charset="-79"/>
              <a:cs typeface="Aharoni" panose="02010803020104030203" pitchFamily="2" charset="-79"/>
            </a:rPr>
            <a:t>Connecting users to their office</a:t>
          </a:r>
        </a:p>
      </dgm:t>
    </dgm:pt>
    <dgm:pt modelId="{AB722712-499F-4F72-9098-A8D60B75AA04}" type="parTrans" cxnId="{E8DB08A0-282C-46A6-AFD3-25D362EEE636}">
      <dgm:prSet/>
      <dgm:spPr/>
      <dgm:t>
        <a:bodyPr/>
        <a:lstStyle/>
        <a:p>
          <a:endParaRPr lang="en-US"/>
        </a:p>
      </dgm:t>
    </dgm:pt>
    <dgm:pt modelId="{429988F3-75A3-4B08-900C-29E5F967A31A}" type="sibTrans" cxnId="{E8DB08A0-282C-46A6-AFD3-25D362EEE636}">
      <dgm:prSet/>
      <dgm:spPr/>
      <dgm:t>
        <a:bodyPr/>
        <a:lstStyle/>
        <a:p>
          <a:endParaRPr lang="en-US"/>
        </a:p>
      </dgm:t>
    </dgm:pt>
    <dgm:pt modelId="{CB3DEF1B-C067-45B3-A6A7-59D5BAC62F58}">
      <dgm:prSet phldrT="[Text]" custT="1"/>
      <dgm:spPr/>
      <dgm:t>
        <a:bodyPr/>
        <a:lstStyle/>
        <a:p>
          <a:r>
            <a:rPr lang="en-US" sz="1800" b="1" i="0" dirty="0">
              <a:effectLst/>
              <a:latin typeface="Aharoni" panose="02010803020104030203" pitchFamily="2" charset="-79"/>
              <a:cs typeface="Aharoni" panose="02010803020104030203" pitchFamily="2" charset="-79"/>
            </a:rPr>
            <a:t>Connecting users to their own devices</a:t>
          </a:r>
        </a:p>
      </dgm:t>
    </dgm:pt>
    <dgm:pt modelId="{AEFF5166-EFBA-44FA-A4FC-D82AC99B8357}" type="parTrans" cxnId="{80830241-A1A6-4625-92C0-337A554B8258}">
      <dgm:prSet/>
      <dgm:spPr/>
      <dgm:t>
        <a:bodyPr/>
        <a:lstStyle/>
        <a:p>
          <a:endParaRPr lang="en-US"/>
        </a:p>
      </dgm:t>
    </dgm:pt>
    <dgm:pt modelId="{86072516-A240-4C1A-8CC6-0298711E5B1F}" type="sibTrans" cxnId="{80830241-A1A6-4625-92C0-337A554B8258}">
      <dgm:prSet/>
      <dgm:spPr/>
      <dgm:t>
        <a:bodyPr/>
        <a:lstStyle/>
        <a:p>
          <a:endParaRPr lang="en-US"/>
        </a:p>
      </dgm:t>
    </dgm:pt>
    <dgm:pt modelId="{10399E67-5C6E-4C8D-8C36-174C4DF7E992}">
      <dgm:prSet custT="1"/>
      <dgm:spPr/>
      <dgm:t>
        <a:bodyPr/>
        <a:lstStyle/>
        <a:p>
          <a:r>
            <a:rPr lang="en-US" sz="1800" b="1" i="0" dirty="0">
              <a:effectLst/>
              <a:latin typeface="Aharoni" panose="02010803020104030203" pitchFamily="2" charset="-79"/>
              <a:cs typeface="Aharoni" panose="02010803020104030203" pitchFamily="2" charset="-79"/>
            </a:rPr>
            <a:t>Masking internet tracks and traffic</a:t>
          </a:r>
        </a:p>
      </dgm:t>
    </dgm:pt>
    <dgm:pt modelId="{E893D98D-6D8C-4701-B40D-2377AFE3173D}" type="parTrans" cxnId="{3903ED5E-4AA5-4D57-A572-AD75B7CC891C}">
      <dgm:prSet/>
      <dgm:spPr/>
      <dgm:t>
        <a:bodyPr/>
        <a:lstStyle/>
        <a:p>
          <a:endParaRPr lang="en-US"/>
        </a:p>
      </dgm:t>
    </dgm:pt>
    <dgm:pt modelId="{B34DE255-9892-42DA-BCF1-821A0ACB099C}" type="sibTrans" cxnId="{3903ED5E-4AA5-4D57-A572-AD75B7CC891C}">
      <dgm:prSet/>
      <dgm:spPr/>
      <dgm:t>
        <a:bodyPr/>
        <a:lstStyle/>
        <a:p>
          <a:endParaRPr lang="en-US"/>
        </a:p>
      </dgm:t>
    </dgm:pt>
    <dgm:pt modelId="{C2D548A2-7A75-4D8E-9C77-7FE57723C5AF}" type="pres">
      <dgm:prSet presAssocID="{A82441D5-5D17-4CF8-B6F6-7194155A645C}" presName="Name0" presStyleCnt="0">
        <dgm:presLayoutVars>
          <dgm:dir/>
          <dgm:resizeHandles val="exact"/>
        </dgm:presLayoutVars>
      </dgm:prSet>
      <dgm:spPr/>
    </dgm:pt>
    <dgm:pt modelId="{9C9E8923-1EFD-49D8-9249-609B153F5D1D}" type="pres">
      <dgm:prSet presAssocID="{1F5565C2-C5A9-4ED3-924A-2F6DE13D7598}" presName="composite" presStyleCnt="0"/>
      <dgm:spPr/>
    </dgm:pt>
    <dgm:pt modelId="{7FFC7DDA-F259-40DA-A586-659F3C4E65D9}" type="pres">
      <dgm:prSet presAssocID="{1F5565C2-C5A9-4ED3-924A-2F6DE13D7598}" presName="bgChev" presStyleLbl="node1" presStyleIdx="0" presStyleCnt="4" custLinFactNeighborX="16626" custLinFactNeighborY="-14426"/>
      <dgm:spPr/>
    </dgm:pt>
    <dgm:pt modelId="{C863E84C-1BA7-435B-B8CA-E72E181645EC}" type="pres">
      <dgm:prSet presAssocID="{1F5565C2-C5A9-4ED3-924A-2F6DE13D7598}" presName="txNode" presStyleLbl="fgAcc1" presStyleIdx="0" presStyleCnt="4" custAng="590860" custScaleX="152867" custScaleY="166595" custLinFactY="-100000" custLinFactNeighborX="4200" custLinFactNeighborY="-105305">
        <dgm:presLayoutVars>
          <dgm:bulletEnabled val="1"/>
        </dgm:presLayoutVars>
      </dgm:prSet>
      <dgm:spPr/>
    </dgm:pt>
    <dgm:pt modelId="{763420C1-0EDB-4AD1-8088-628C3D93118F}" type="pres">
      <dgm:prSet presAssocID="{F18624E5-E11C-4B41-87BF-2DA0AFF06501}" presName="compositeSpace" presStyleCnt="0"/>
      <dgm:spPr/>
    </dgm:pt>
    <dgm:pt modelId="{19375BFC-3EAD-4499-9B57-556C9042994F}" type="pres">
      <dgm:prSet presAssocID="{E54693D8-86FC-4B51-9D9D-C1CE251DACF1}" presName="composite" presStyleCnt="0"/>
      <dgm:spPr/>
    </dgm:pt>
    <dgm:pt modelId="{4A434900-D4B6-4BFE-B015-C52B95380AE4}" type="pres">
      <dgm:prSet presAssocID="{E54693D8-86FC-4B51-9D9D-C1CE251DACF1}" presName="bgChev" presStyleLbl="node1" presStyleIdx="1" presStyleCnt="4" custLinFactY="4809" custLinFactNeighborX="11976" custLinFactNeighborY="100000"/>
      <dgm:spPr/>
    </dgm:pt>
    <dgm:pt modelId="{BF2E0E15-6D4C-499F-B088-A772CA9C9D05}" type="pres">
      <dgm:prSet presAssocID="{E54693D8-86FC-4B51-9D9D-C1CE251DACF1}" presName="txNode" presStyleLbl="fgAcc1" presStyleIdx="1" presStyleCnt="4" custAng="590860" custScaleX="152867" custScaleY="166595" custLinFactNeighborX="-241" custLinFactNeighborY="-74146">
        <dgm:presLayoutVars>
          <dgm:bulletEnabled val="1"/>
        </dgm:presLayoutVars>
      </dgm:prSet>
      <dgm:spPr/>
    </dgm:pt>
    <dgm:pt modelId="{79EE6E13-98A1-4B3C-AC75-817D7FB9B1DD}" type="pres">
      <dgm:prSet presAssocID="{429988F3-75A3-4B08-900C-29E5F967A31A}" presName="compositeSpace" presStyleCnt="0"/>
      <dgm:spPr/>
    </dgm:pt>
    <dgm:pt modelId="{C72DBBB4-13FA-4C5B-AD42-B24419E2B6F9}" type="pres">
      <dgm:prSet presAssocID="{CB3DEF1B-C067-45B3-A6A7-59D5BAC62F58}" presName="composite" presStyleCnt="0"/>
      <dgm:spPr/>
    </dgm:pt>
    <dgm:pt modelId="{8E974C72-C429-4A87-A170-74841921537F}" type="pres">
      <dgm:prSet presAssocID="{CB3DEF1B-C067-45B3-A6A7-59D5BAC62F58}" presName="bgChev" presStyleLbl="node1" presStyleIdx="2" presStyleCnt="4" custLinFactY="100000" custLinFactNeighborX="4301" custLinFactNeighborY="135967"/>
      <dgm:spPr/>
    </dgm:pt>
    <dgm:pt modelId="{2CC29110-A3BC-4FC0-961A-735013C853A3}" type="pres">
      <dgm:prSet presAssocID="{CB3DEF1B-C067-45B3-A6A7-59D5BAC62F58}" presName="txNode" presStyleLbl="fgAcc1" presStyleIdx="2" presStyleCnt="4" custAng="590860" custScaleX="152867" custScaleY="166595" custLinFactNeighborX="-8527" custLinFactNeighborY="57013">
        <dgm:presLayoutVars>
          <dgm:bulletEnabled val="1"/>
        </dgm:presLayoutVars>
      </dgm:prSet>
      <dgm:spPr/>
    </dgm:pt>
    <dgm:pt modelId="{CA3B12F6-6A37-4DCD-9466-6672224A1F4D}" type="pres">
      <dgm:prSet presAssocID="{86072516-A240-4C1A-8CC6-0298711E5B1F}" presName="compositeSpace" presStyleCnt="0"/>
      <dgm:spPr/>
    </dgm:pt>
    <dgm:pt modelId="{81BA0E2B-A48C-4FB5-BF94-ED8AA1B76B4D}" type="pres">
      <dgm:prSet presAssocID="{10399E67-5C6E-4C8D-8C36-174C4DF7E992}" presName="composite" presStyleCnt="0"/>
      <dgm:spPr/>
    </dgm:pt>
    <dgm:pt modelId="{C09D6950-B4C8-4ACB-A60A-51FA8E35745E}" type="pres">
      <dgm:prSet presAssocID="{10399E67-5C6E-4C8D-8C36-174C4DF7E992}" presName="bgChev" presStyleLbl="node1" presStyleIdx="3" presStyleCnt="4" custLinFactY="155202" custLinFactNeighborX="5832" custLinFactNeighborY="200000"/>
      <dgm:spPr/>
    </dgm:pt>
    <dgm:pt modelId="{2AA7E9C9-9D48-43EB-9515-D119B4D416F6}" type="pres">
      <dgm:prSet presAssocID="{10399E67-5C6E-4C8D-8C36-174C4DF7E992}" presName="txNode" presStyleLbl="fgAcc1" presStyleIdx="3" presStyleCnt="4" custAng="590860" custScaleX="152867" custScaleY="166595" custLinFactY="75495" custLinFactNeighborX="-13510" custLinFactNeighborY="100000">
        <dgm:presLayoutVars>
          <dgm:bulletEnabled val="1"/>
        </dgm:presLayoutVars>
      </dgm:prSet>
      <dgm:spPr/>
    </dgm:pt>
  </dgm:ptLst>
  <dgm:cxnLst>
    <dgm:cxn modelId="{BEE29316-6050-4E94-B1C5-9629CBC951D0}" type="presOf" srcId="{CB3DEF1B-C067-45B3-A6A7-59D5BAC62F58}" destId="{2CC29110-A3BC-4FC0-961A-735013C853A3}" srcOrd="0" destOrd="0" presId="urn:microsoft.com/office/officeart/2005/8/layout/chevronAccent+Icon"/>
    <dgm:cxn modelId="{D9AF281E-5D21-408B-8039-F84D3676A57A}" type="presOf" srcId="{10399E67-5C6E-4C8D-8C36-174C4DF7E992}" destId="{2AA7E9C9-9D48-43EB-9515-D119B4D416F6}" srcOrd="0" destOrd="0" presId="urn:microsoft.com/office/officeart/2005/8/layout/chevronAccent+Icon"/>
    <dgm:cxn modelId="{73F8BD3A-58E7-493A-BE08-B6318694F647}" type="presOf" srcId="{1F5565C2-C5A9-4ED3-924A-2F6DE13D7598}" destId="{C863E84C-1BA7-435B-B8CA-E72E181645EC}" srcOrd="0" destOrd="0" presId="urn:microsoft.com/office/officeart/2005/8/layout/chevronAccent+Icon"/>
    <dgm:cxn modelId="{C6C3FB3D-9DBD-4E44-9FE3-2B82EB71EECF}" type="presOf" srcId="{E54693D8-86FC-4B51-9D9D-C1CE251DACF1}" destId="{BF2E0E15-6D4C-499F-B088-A772CA9C9D05}" srcOrd="0" destOrd="0" presId="urn:microsoft.com/office/officeart/2005/8/layout/chevronAccent+Icon"/>
    <dgm:cxn modelId="{3903ED5E-4AA5-4D57-A572-AD75B7CC891C}" srcId="{A82441D5-5D17-4CF8-B6F6-7194155A645C}" destId="{10399E67-5C6E-4C8D-8C36-174C4DF7E992}" srcOrd="3" destOrd="0" parTransId="{E893D98D-6D8C-4701-B40D-2377AFE3173D}" sibTransId="{B34DE255-9892-42DA-BCF1-821A0ACB099C}"/>
    <dgm:cxn modelId="{80830241-A1A6-4625-92C0-337A554B8258}" srcId="{A82441D5-5D17-4CF8-B6F6-7194155A645C}" destId="{CB3DEF1B-C067-45B3-A6A7-59D5BAC62F58}" srcOrd="2" destOrd="0" parTransId="{AEFF5166-EFBA-44FA-A4FC-D82AC99B8357}" sibTransId="{86072516-A240-4C1A-8CC6-0298711E5B1F}"/>
    <dgm:cxn modelId="{CDD82897-8CBA-4323-BE71-3E084198F899}" srcId="{A82441D5-5D17-4CF8-B6F6-7194155A645C}" destId="{1F5565C2-C5A9-4ED3-924A-2F6DE13D7598}" srcOrd="0" destOrd="0" parTransId="{1162C9DE-CF8D-4D13-B695-42B582AA4F21}" sibTransId="{F18624E5-E11C-4B41-87BF-2DA0AFF06501}"/>
    <dgm:cxn modelId="{E8DB08A0-282C-46A6-AFD3-25D362EEE636}" srcId="{A82441D5-5D17-4CF8-B6F6-7194155A645C}" destId="{E54693D8-86FC-4B51-9D9D-C1CE251DACF1}" srcOrd="1" destOrd="0" parTransId="{AB722712-499F-4F72-9098-A8D60B75AA04}" sibTransId="{429988F3-75A3-4B08-900C-29E5F967A31A}"/>
    <dgm:cxn modelId="{9352EAF1-3B75-4CE3-888A-CAE8A9E58EBB}" type="presOf" srcId="{A82441D5-5D17-4CF8-B6F6-7194155A645C}" destId="{C2D548A2-7A75-4D8E-9C77-7FE57723C5AF}" srcOrd="0" destOrd="0" presId="urn:microsoft.com/office/officeart/2005/8/layout/chevronAccent+Icon"/>
    <dgm:cxn modelId="{FEAAD776-5FC8-4367-AA06-608A72420C1F}" type="presParOf" srcId="{C2D548A2-7A75-4D8E-9C77-7FE57723C5AF}" destId="{9C9E8923-1EFD-49D8-9249-609B153F5D1D}" srcOrd="0" destOrd="0" presId="urn:microsoft.com/office/officeart/2005/8/layout/chevronAccent+Icon"/>
    <dgm:cxn modelId="{8987E844-2AF7-42F1-85C6-321549D53021}" type="presParOf" srcId="{9C9E8923-1EFD-49D8-9249-609B153F5D1D}" destId="{7FFC7DDA-F259-40DA-A586-659F3C4E65D9}" srcOrd="0" destOrd="0" presId="urn:microsoft.com/office/officeart/2005/8/layout/chevronAccent+Icon"/>
    <dgm:cxn modelId="{DCFEA465-6909-4527-B794-E3E614428387}" type="presParOf" srcId="{9C9E8923-1EFD-49D8-9249-609B153F5D1D}" destId="{C863E84C-1BA7-435B-B8CA-E72E181645EC}" srcOrd="1" destOrd="0" presId="urn:microsoft.com/office/officeart/2005/8/layout/chevronAccent+Icon"/>
    <dgm:cxn modelId="{C495F3AB-6149-4B1B-AA8E-50D468F97D15}" type="presParOf" srcId="{C2D548A2-7A75-4D8E-9C77-7FE57723C5AF}" destId="{763420C1-0EDB-4AD1-8088-628C3D93118F}" srcOrd="1" destOrd="0" presId="urn:microsoft.com/office/officeart/2005/8/layout/chevronAccent+Icon"/>
    <dgm:cxn modelId="{6846EFA1-2D61-4776-9F3C-D48D5D597105}" type="presParOf" srcId="{C2D548A2-7A75-4D8E-9C77-7FE57723C5AF}" destId="{19375BFC-3EAD-4499-9B57-556C9042994F}" srcOrd="2" destOrd="0" presId="urn:microsoft.com/office/officeart/2005/8/layout/chevronAccent+Icon"/>
    <dgm:cxn modelId="{D5B763E1-D3C7-4BB5-B993-2A4FB9B9D693}" type="presParOf" srcId="{19375BFC-3EAD-4499-9B57-556C9042994F}" destId="{4A434900-D4B6-4BFE-B015-C52B95380AE4}" srcOrd="0" destOrd="0" presId="urn:microsoft.com/office/officeart/2005/8/layout/chevronAccent+Icon"/>
    <dgm:cxn modelId="{D5DFD9F0-CF5E-4DDD-8529-442FFDD66110}" type="presParOf" srcId="{19375BFC-3EAD-4499-9B57-556C9042994F}" destId="{BF2E0E15-6D4C-499F-B088-A772CA9C9D05}" srcOrd="1" destOrd="0" presId="urn:microsoft.com/office/officeart/2005/8/layout/chevronAccent+Icon"/>
    <dgm:cxn modelId="{81682DA5-D19E-4D83-A918-FC75FC2726E2}" type="presParOf" srcId="{C2D548A2-7A75-4D8E-9C77-7FE57723C5AF}" destId="{79EE6E13-98A1-4B3C-AC75-817D7FB9B1DD}" srcOrd="3" destOrd="0" presId="urn:microsoft.com/office/officeart/2005/8/layout/chevronAccent+Icon"/>
    <dgm:cxn modelId="{1D564F18-11F2-4A9A-9EAB-0157378C60FF}" type="presParOf" srcId="{C2D548A2-7A75-4D8E-9C77-7FE57723C5AF}" destId="{C72DBBB4-13FA-4C5B-AD42-B24419E2B6F9}" srcOrd="4" destOrd="0" presId="urn:microsoft.com/office/officeart/2005/8/layout/chevronAccent+Icon"/>
    <dgm:cxn modelId="{62826F4D-1D73-49B4-AEBD-4BEFA6D41328}" type="presParOf" srcId="{C72DBBB4-13FA-4C5B-AD42-B24419E2B6F9}" destId="{8E974C72-C429-4A87-A170-74841921537F}" srcOrd="0" destOrd="0" presId="urn:microsoft.com/office/officeart/2005/8/layout/chevronAccent+Icon"/>
    <dgm:cxn modelId="{52086DF9-AE1B-4BB7-915B-4BEBA3283116}" type="presParOf" srcId="{C72DBBB4-13FA-4C5B-AD42-B24419E2B6F9}" destId="{2CC29110-A3BC-4FC0-961A-735013C853A3}" srcOrd="1" destOrd="0" presId="urn:microsoft.com/office/officeart/2005/8/layout/chevronAccent+Icon"/>
    <dgm:cxn modelId="{C33A5F6D-7EA4-469E-8CC7-3B14517B1F57}" type="presParOf" srcId="{C2D548A2-7A75-4D8E-9C77-7FE57723C5AF}" destId="{CA3B12F6-6A37-4DCD-9466-6672224A1F4D}" srcOrd="5" destOrd="0" presId="urn:microsoft.com/office/officeart/2005/8/layout/chevronAccent+Icon"/>
    <dgm:cxn modelId="{9372BF42-9CF1-4646-83B9-2B8BC1B2E7A9}" type="presParOf" srcId="{C2D548A2-7A75-4D8E-9C77-7FE57723C5AF}" destId="{81BA0E2B-A48C-4FB5-BF94-ED8AA1B76B4D}" srcOrd="6" destOrd="0" presId="urn:microsoft.com/office/officeart/2005/8/layout/chevronAccent+Icon"/>
    <dgm:cxn modelId="{D1B95022-1E48-4281-99CD-3935561AE944}" type="presParOf" srcId="{81BA0E2B-A48C-4FB5-BF94-ED8AA1B76B4D}" destId="{C09D6950-B4C8-4ACB-A60A-51FA8E35745E}" srcOrd="0" destOrd="0" presId="urn:microsoft.com/office/officeart/2005/8/layout/chevronAccent+Icon"/>
    <dgm:cxn modelId="{19A92A58-4541-4FCF-B59D-F4FB9F9183D8}" type="presParOf" srcId="{81BA0E2B-A48C-4FB5-BF94-ED8AA1B76B4D}" destId="{2AA7E9C9-9D48-43EB-9515-D119B4D416F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C7DDA-F259-40DA-A586-659F3C4E65D9}">
      <dsp:nvSpPr>
        <dsp:cNvPr id="0" name=""/>
        <dsp:cNvSpPr/>
      </dsp:nvSpPr>
      <dsp:spPr>
        <a:xfrm>
          <a:off x="275494" y="2057402"/>
          <a:ext cx="1655631" cy="6390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3E84C-1BA7-435B-B8CA-E72E181645EC}">
      <dsp:nvSpPr>
        <dsp:cNvPr id="0" name=""/>
        <dsp:cNvSpPr/>
      </dsp:nvSpPr>
      <dsp:spPr>
        <a:xfrm rot="590860">
          <a:off x="130887" y="784517"/>
          <a:ext cx="2137215" cy="1064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effectLst/>
              <a:latin typeface="Aharoni" panose="02010803020104030203" pitchFamily="2" charset="-79"/>
              <a:cs typeface="Aharoni" panose="02010803020104030203" pitchFamily="2" charset="-79"/>
            </a:rPr>
            <a:t>Connecting offices together</a:t>
          </a:r>
        </a:p>
      </dsp:txBody>
      <dsp:txXfrm>
        <a:off x="162070" y="815700"/>
        <a:ext cx="2074849" cy="1002298"/>
      </dsp:txXfrm>
    </dsp:sp>
    <dsp:sp modelId="{4A434900-D4B6-4BFE-B015-C52B95380AE4}">
      <dsp:nvSpPr>
        <dsp:cNvPr id="0" name=""/>
        <dsp:cNvSpPr/>
      </dsp:nvSpPr>
      <dsp:spPr>
        <a:xfrm>
          <a:off x="2459170" y="2819401"/>
          <a:ext cx="1655631" cy="6390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E0E15-6D4C-499F-B088-A772CA9C9D05}">
      <dsp:nvSpPr>
        <dsp:cNvPr id="0" name=""/>
        <dsp:cNvSpPr/>
      </dsp:nvSpPr>
      <dsp:spPr>
        <a:xfrm rot="590860">
          <a:off x="2329460" y="1622720"/>
          <a:ext cx="2137215" cy="1064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effectLst/>
              <a:latin typeface="Aharoni" panose="02010803020104030203" pitchFamily="2" charset="-79"/>
              <a:cs typeface="Aharoni" panose="02010803020104030203" pitchFamily="2" charset="-79"/>
            </a:rPr>
            <a:t>Connecting users to their office</a:t>
          </a:r>
        </a:p>
      </dsp:txBody>
      <dsp:txXfrm>
        <a:off x="2360643" y="1653903"/>
        <a:ext cx="2074849" cy="1002298"/>
      </dsp:txXfrm>
    </dsp:sp>
    <dsp:sp modelId="{8E974C72-C429-4A87-A170-74841921537F}">
      <dsp:nvSpPr>
        <dsp:cNvPr id="0" name=""/>
        <dsp:cNvSpPr/>
      </dsp:nvSpPr>
      <dsp:spPr>
        <a:xfrm>
          <a:off x="4592762" y="3657597"/>
          <a:ext cx="1655631" cy="6390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29110-A3BC-4FC0-961A-735013C853A3}">
      <dsp:nvSpPr>
        <dsp:cNvPr id="0" name=""/>
        <dsp:cNvSpPr/>
      </dsp:nvSpPr>
      <dsp:spPr>
        <a:xfrm rot="590860">
          <a:off x="4474277" y="2460922"/>
          <a:ext cx="2137215" cy="1064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effectLst/>
              <a:latin typeface="Aharoni" panose="02010803020104030203" pitchFamily="2" charset="-79"/>
              <a:cs typeface="Aharoni" panose="02010803020104030203" pitchFamily="2" charset="-79"/>
            </a:rPr>
            <a:t>Connecting users to their own devices</a:t>
          </a:r>
        </a:p>
      </dsp:txBody>
      <dsp:txXfrm>
        <a:off x="4505460" y="2492105"/>
        <a:ext cx="2074849" cy="1002298"/>
      </dsp:txXfrm>
    </dsp:sp>
    <dsp:sp modelId="{C09D6950-B4C8-4ACB-A60A-51FA8E35745E}">
      <dsp:nvSpPr>
        <dsp:cNvPr id="0" name=""/>
        <dsp:cNvSpPr/>
      </dsp:nvSpPr>
      <dsp:spPr>
        <a:xfrm>
          <a:off x="6878772" y="4419596"/>
          <a:ext cx="1655631" cy="6390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E9C9-9D48-43EB-9515-D119B4D416F6}">
      <dsp:nvSpPr>
        <dsp:cNvPr id="0" name=""/>
        <dsp:cNvSpPr/>
      </dsp:nvSpPr>
      <dsp:spPr>
        <a:xfrm rot="590860">
          <a:off x="6665272" y="3218109"/>
          <a:ext cx="2137215" cy="1064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effectLst/>
              <a:latin typeface="Aharoni" panose="02010803020104030203" pitchFamily="2" charset="-79"/>
              <a:cs typeface="Aharoni" panose="02010803020104030203" pitchFamily="2" charset="-79"/>
            </a:rPr>
            <a:t>Masking internet tracks and traffic</a:t>
          </a:r>
        </a:p>
      </dsp:txBody>
      <dsp:txXfrm>
        <a:off x="6696455" y="3249292"/>
        <a:ext cx="2074849" cy="100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7BEB8-C535-4DF3-937B-4A2C69C7A99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E24A-95E6-4E9A-B142-70AEEE65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4HQ8Bp-pf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pnsecure.me/downloa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nist.gov/800-63-3/sp800-63-3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kedsecurity.sophos.com/2016/08/18/nists-new-password-rules-what-you-need-to-know" TargetMode="External"/><Relationship Id="rId4" Type="http://schemas.openxmlformats.org/officeDocument/2006/relationships/hyperlink" Target="https://www.semperis.com/microsoft-upends-traditional-password-recommendations-with-significant-new-guidance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in/LegalTechSolutions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www.legaltechnology.solutions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egaltechnology.solutions/contact" TargetMode="External"/><Relationship Id="rId11" Type="http://schemas.openxmlformats.org/officeDocument/2006/relationships/hyperlink" Target="http://www.legaltechnology.solutions/trial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6.jpeg"/><Relationship Id="rId9" Type="http://schemas.openxmlformats.org/officeDocument/2006/relationships/hyperlink" Target="http://www.legaltechnology.solutions/blo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lue sky, bright, cloud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" y="0"/>
            <a:ext cx="913913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371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Today’s Agenda (1 hour)</a:t>
            </a:r>
          </a:p>
        </p:txBody>
      </p:sp>
      <p:sp>
        <p:nvSpPr>
          <p:cNvPr id="2" name="Rectangle 1"/>
          <p:cNvSpPr/>
          <p:nvPr/>
        </p:nvSpPr>
        <p:spPr>
          <a:xfrm>
            <a:off x="-152400" y="7180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 review of Ethical Ruling 1.1 and 1.6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cloud (review - in a nutshell)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Protecting your customers’ data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Encryption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VPN</a:t>
            </a:r>
          </a:p>
          <a:p>
            <a:pPr marL="6858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security threats </a:t>
            </a:r>
          </a:p>
          <a:p>
            <a:pPr marL="6858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Emails Best Practice</a:t>
            </a:r>
          </a:p>
          <a:p>
            <a:pPr marL="6858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 Management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Image result for nut shel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88" y="3352800"/>
            <a:ext cx="1981769" cy="2817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349976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00B050"/>
                </a:solidFill>
              </a:rPr>
              <a:t>Access privileges – </a:t>
            </a:r>
            <a:r>
              <a:rPr lang="en-US" sz="2500" dirty="0"/>
              <a:t>Cloud service providers should be able to demonstrate they enforce adequate hiring, oversight and access controls to enforce administrative delegation.</a:t>
            </a:r>
          </a:p>
          <a:p>
            <a:r>
              <a:rPr lang="en-US" sz="2500" b="1" dirty="0">
                <a:solidFill>
                  <a:srgbClr val="00B050"/>
                </a:solidFill>
              </a:rPr>
              <a:t>Regulatory compliance – </a:t>
            </a:r>
            <a:r>
              <a:rPr lang="en-US" sz="2500" dirty="0"/>
              <a:t>YOU are accountable for your own data even when it’s in a public cloud, and you should ensure your providers are ready and willing to undergo audits.</a:t>
            </a:r>
          </a:p>
          <a:p>
            <a:r>
              <a:rPr lang="en-US" sz="2500" b="1" dirty="0">
                <a:solidFill>
                  <a:srgbClr val="00B050"/>
                </a:solidFill>
              </a:rPr>
              <a:t>Data provenance – </a:t>
            </a:r>
            <a:r>
              <a:rPr lang="en-US" sz="2500" dirty="0"/>
              <a:t>When selecting a provider, ask where their datacenters are located and if they can commit to specific privacy requirements.</a:t>
            </a:r>
          </a:p>
          <a:p>
            <a:r>
              <a:rPr lang="en-US" sz="2500" b="1" dirty="0">
                <a:solidFill>
                  <a:srgbClr val="00B050"/>
                </a:solidFill>
              </a:rPr>
              <a:t>Data segregation – </a:t>
            </a:r>
            <a:r>
              <a:rPr lang="en-US" sz="2500" dirty="0"/>
              <a:t>Most public clouds are shared environments, and it is critical to make sure hosting providers can guarantee complete data segregation for secure multi-tenancy.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fontAlgn="base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the right provider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40700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4HQ8Bp-pf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66" y="609600"/>
            <a:ext cx="9135534" cy="513873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3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90079"/>
            <a:ext cx="9372600" cy="69967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5715000"/>
          </a:xfrm>
        </p:spPr>
        <p:txBody>
          <a:bodyPr>
            <a:normAutofit/>
          </a:bodyPr>
          <a:lstStyle/>
          <a:p>
            <a:r>
              <a:rPr lang="en-US" sz="4000" dirty="0"/>
              <a:t>Encryption protects against breaches</a:t>
            </a:r>
          </a:p>
          <a:p>
            <a:r>
              <a:rPr lang="en-US" sz="4000" dirty="0"/>
              <a:t>Adds a layer of protection beyond passwords</a:t>
            </a:r>
          </a:p>
          <a:p>
            <a:r>
              <a:rPr lang="en-US" sz="4000" dirty="0"/>
              <a:t>It makes stolen data useless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2" descr="Image result for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76650"/>
            <a:ext cx="445859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" y="37641"/>
            <a:ext cx="9134475" cy="57195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common types of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6" y="893200"/>
            <a:ext cx="9115424" cy="527899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drive encryption</a:t>
            </a:r>
          </a:p>
          <a:p>
            <a:pPr marL="914400" lvl="1" indent="-514350"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bitlocker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Apple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FileVault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Encrypts the entire hard drive, and unencrypts it when you log in</a:t>
            </a:r>
          </a:p>
          <a:p>
            <a:pPr marL="914400" lvl="1" indent="-514350"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not invasive BUT updates, hard restarts, power outages, and a bad hard drive can all cause your hard drive encryption to lock permanently. To mitigate damage, have a data restoration plan.</a:t>
            </a:r>
          </a:p>
          <a:p>
            <a:pPr marL="514350" indent="-514350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encryption</a:t>
            </a:r>
          </a:p>
          <a:p>
            <a:pPr marL="914400" lvl="1" indent="-514350"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Axcryptor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Boxcryptor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Encrypts specific folders or files</a:t>
            </a:r>
          </a:p>
          <a:p>
            <a:pPr marL="914400" lvl="1" indent="-514350"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will change when implementing one of these.</a:t>
            </a:r>
          </a:p>
          <a:p>
            <a:pPr marL="514350" indent="-514350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Encryption</a:t>
            </a:r>
          </a:p>
          <a:p>
            <a:pPr marL="914400" lvl="1" indent="-514350"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encrypts individual emails</a:t>
            </a:r>
          </a:p>
          <a:p>
            <a:pPr marL="914400" lvl="1" indent="-514350"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recipient must know the passcode to access the email</a:t>
            </a:r>
          </a:p>
          <a:p>
            <a:pPr marL="914400" lvl="1" indent="-514350"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email only “lasts” for so long (ex: Deletes after a week)</a:t>
            </a:r>
          </a:p>
        </p:txBody>
      </p:sp>
    </p:spTree>
    <p:extLst>
      <p:ext uri="{BB962C8B-B14F-4D97-AF65-F5344CB8AC3E}">
        <p14:creationId xmlns:p14="http://schemas.microsoft.com/office/powerpoint/2010/main" val="33147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VPN: “Virtual Private Network”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6042701"/>
              </p:ext>
            </p:extLst>
          </p:nvPr>
        </p:nvGraphicFramePr>
        <p:xfrm>
          <a:off x="152400" y="1066800"/>
          <a:ext cx="8991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400" y="12954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public sector VPN Evolution..</a:t>
            </a:r>
          </a:p>
        </p:txBody>
      </p:sp>
    </p:spTree>
    <p:extLst>
      <p:ext uri="{BB962C8B-B14F-4D97-AF65-F5344CB8AC3E}">
        <p14:creationId xmlns:p14="http://schemas.microsoft.com/office/powerpoint/2010/main" val="20525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u="sng" dirty="0"/>
              <a:t>VPN: “Virtual Private Network”</a:t>
            </a:r>
          </a:p>
        </p:txBody>
      </p:sp>
      <p:pic>
        <p:nvPicPr>
          <p:cNvPr id="1026" name="Picture 2" descr="Image result for comp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838200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4064" y="2971800"/>
            <a:ext cx="341587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Internet Provider (ISP)</a:t>
            </a:r>
          </a:p>
        </p:txBody>
      </p:sp>
      <p:cxnSp>
        <p:nvCxnSpPr>
          <p:cNvPr id="7" name="Straight Arrow Connector 6"/>
          <p:cNvCxnSpPr>
            <a:stCxn id="1026" idx="2"/>
            <a:endCxn id="3" idx="0"/>
          </p:cNvCxnSpPr>
          <p:nvPr/>
        </p:nvCxnSpPr>
        <p:spPr>
          <a:xfrm>
            <a:off x="4572000" y="2324100"/>
            <a:ext cx="0" cy="64770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  <a:endCxn id="1028" idx="3"/>
          </p:cNvCxnSpPr>
          <p:nvPr/>
        </p:nvCxnSpPr>
        <p:spPr>
          <a:xfrm flipH="1">
            <a:off x="2110001" y="3495020"/>
            <a:ext cx="2461999" cy="124174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  <a:endCxn id="1030" idx="0"/>
          </p:cNvCxnSpPr>
          <p:nvPr/>
        </p:nvCxnSpPr>
        <p:spPr>
          <a:xfrm>
            <a:off x="4572000" y="3495020"/>
            <a:ext cx="0" cy="1311179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1032" idx="0"/>
          </p:cNvCxnSpPr>
          <p:nvPr/>
        </p:nvCxnSpPr>
        <p:spPr>
          <a:xfrm>
            <a:off x="4572000" y="3495020"/>
            <a:ext cx="3063004" cy="105343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Image result for em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4" y="4014460"/>
            <a:ext cx="1608137" cy="14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806199"/>
            <a:ext cx="2171700" cy="144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o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00" y="4548452"/>
            <a:ext cx="2134607" cy="14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u="sng" dirty="0"/>
              <a:t>VPN: “Virtual Private Network”</a:t>
            </a:r>
          </a:p>
        </p:txBody>
      </p:sp>
      <p:pic>
        <p:nvPicPr>
          <p:cNvPr id="1026" name="Picture 2" descr="Image result for comp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2637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1026" idx="3"/>
          </p:cNvCxnSpPr>
          <p:nvPr/>
        </p:nvCxnSpPr>
        <p:spPr>
          <a:xfrm>
            <a:off x="1638300" y="1525587"/>
            <a:ext cx="1847850" cy="989013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052" idx="2"/>
            <a:endCxn id="1028" idx="0"/>
          </p:cNvCxnSpPr>
          <p:nvPr/>
        </p:nvCxnSpPr>
        <p:spPr>
          <a:xfrm flipH="1">
            <a:off x="6467475" y="2495550"/>
            <a:ext cx="557928" cy="2413244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2" idx="2"/>
            <a:endCxn id="1030" idx="0"/>
          </p:cNvCxnSpPr>
          <p:nvPr/>
        </p:nvCxnSpPr>
        <p:spPr>
          <a:xfrm flipH="1">
            <a:off x="4724981" y="2495550"/>
            <a:ext cx="2300422" cy="279472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052" idx="2"/>
            <a:endCxn id="1032" idx="0"/>
          </p:cNvCxnSpPr>
          <p:nvPr/>
        </p:nvCxnSpPr>
        <p:spPr>
          <a:xfrm>
            <a:off x="7025403" y="2495550"/>
            <a:ext cx="1177635" cy="2667117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Image result for em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06" y="4908794"/>
            <a:ext cx="1608137" cy="14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12" y="5290275"/>
            <a:ext cx="1637137" cy="10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o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62667"/>
            <a:ext cx="1623276" cy="10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loud compu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88" y="971598"/>
            <a:ext cx="2384211" cy="19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pn ser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03" y="12763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>
            <a:endCxn id="2052" idx="1"/>
          </p:cNvCxnSpPr>
          <p:nvPr/>
        </p:nvCxnSpPr>
        <p:spPr>
          <a:xfrm flipV="1">
            <a:off x="4797638" y="1885950"/>
            <a:ext cx="1618165" cy="60960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304800" y="3200400"/>
            <a:ext cx="4174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Bypass all monitoring devices between YOUR DEVICE And the “internet”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It’s not YOUR computer that is connecting to the internet- it’s your INTERNET PROVIDER. VPN masks it…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Hardware OR software can be used</a:t>
            </a:r>
          </a:p>
        </p:txBody>
      </p:sp>
    </p:spTree>
    <p:extLst>
      <p:ext uri="{BB962C8B-B14F-4D97-AF65-F5344CB8AC3E}">
        <p14:creationId xmlns:p14="http://schemas.microsoft.com/office/powerpoint/2010/main" val="20717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VPN: “Virtual Private Network”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990600"/>
            <a:ext cx="8915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Easy… VERY EASY! (VPN Software Solution)</a:t>
            </a:r>
          </a:p>
          <a:p>
            <a:pPr algn="ctr"/>
            <a:r>
              <a:rPr lang="en-US" sz="1600" dirty="0"/>
              <a:t>(Links/ info provided at the end of this slide)</a:t>
            </a:r>
          </a:p>
          <a:p>
            <a:endParaRPr lang="en-US" sz="1200" dirty="0"/>
          </a:p>
          <a:p>
            <a:pPr marL="342900" indent="-342900">
              <a:buAutoNum type="arabicPeriod"/>
            </a:pPr>
            <a:r>
              <a:rPr lang="en-US" sz="2800" dirty="0"/>
              <a:t>Create an account on one of the dozens of services. </a:t>
            </a:r>
            <a:br>
              <a:rPr lang="en-US" sz="2800" dirty="0"/>
            </a:br>
            <a:r>
              <a:rPr lang="en-US" sz="2800" dirty="0"/>
              <a:t>Example: </a:t>
            </a:r>
            <a:r>
              <a:rPr lang="en-US" sz="2800" dirty="0">
                <a:solidFill>
                  <a:srgbClr val="00B050"/>
                </a:solidFill>
              </a:rPr>
              <a:t>VPN.S</a:t>
            </a:r>
          </a:p>
          <a:p>
            <a:pPr marL="342900" indent="-342900">
              <a:buAutoNum type="arabicPeriod"/>
            </a:pPr>
            <a:r>
              <a:rPr lang="en-US" sz="2800" dirty="0"/>
              <a:t>Download the VPN software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https://www.vpnsecure.me/download</a:t>
            </a:r>
            <a:r>
              <a:rPr lang="en-US" sz="2000" dirty="0"/>
              <a:t>) 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Install the Configuration File</a:t>
            </a:r>
          </a:p>
          <a:p>
            <a:pPr marL="342900" indent="-342900">
              <a:buAutoNum type="arabicPeriod"/>
            </a:pPr>
            <a:r>
              <a:rPr lang="en-US" sz="2800" dirty="0"/>
              <a:t>Connect to the VPN!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Now you can:</a:t>
            </a:r>
          </a:p>
          <a:p>
            <a:pPr marL="514350" indent="-514350">
              <a:buAutoNum type="arabicPeriod"/>
            </a:pPr>
            <a:r>
              <a:rPr lang="en-US" sz="2800" dirty="0"/>
              <a:t>Surf the internet with not showing who you are, or WHERE you are</a:t>
            </a:r>
          </a:p>
          <a:p>
            <a:pPr marL="457200" indent="-457200">
              <a:buAutoNum type="arabicPeriod"/>
            </a:pPr>
            <a:r>
              <a:rPr lang="en-US" sz="2800" dirty="0"/>
              <a:t>Join wireless networks and surf securely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17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90079"/>
            <a:ext cx="9372600" cy="69967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Law Firm Security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22020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Security Issues:</a:t>
            </a:r>
            <a:endParaRPr lang="en-US" dirty="0"/>
          </a:p>
          <a:p>
            <a:pPr lvl="0"/>
            <a:r>
              <a:rPr lang="en-US" dirty="0"/>
              <a:t>Opening or clicking within spam emails</a:t>
            </a:r>
          </a:p>
          <a:p>
            <a:pPr lvl="0"/>
            <a:r>
              <a:rPr lang="en-US" dirty="0"/>
              <a:t>Sending unencrypted emails with confidential information. Unencrypted emails are like postcards</a:t>
            </a:r>
          </a:p>
          <a:p>
            <a:pPr lvl="0"/>
            <a:r>
              <a:rPr lang="en-US" dirty="0"/>
              <a:t>Weak passwords that are shared</a:t>
            </a:r>
          </a:p>
          <a:p>
            <a:pPr lvl="0"/>
            <a:r>
              <a:rPr lang="en-US" dirty="0"/>
              <a:t>Not having a response plan for breaches or data disasters</a:t>
            </a:r>
          </a:p>
          <a:p>
            <a:pPr lvl="0"/>
            <a:r>
              <a:rPr lang="en-US" dirty="0"/>
              <a:t>Not having a procedure to terminate employee access when they are fired/quit</a:t>
            </a:r>
          </a:p>
          <a:p>
            <a:pPr lvl="0"/>
            <a:r>
              <a:rPr lang="en-US" dirty="0"/>
              <a:t>Not encrypting device hard drives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Reasons for being hacked:</a:t>
            </a:r>
            <a:endParaRPr lang="en-US" dirty="0"/>
          </a:p>
          <a:p>
            <a:r>
              <a:rPr lang="en-US" dirty="0"/>
              <a:t>They have some motive (ex: financial, reputation)</a:t>
            </a:r>
          </a:p>
          <a:p>
            <a:r>
              <a:rPr lang="en-US" dirty="0"/>
              <a:t>They aren’t after you, they’re after your client</a:t>
            </a:r>
          </a:p>
          <a:p>
            <a:r>
              <a:rPr lang="en-US" dirty="0"/>
              <a:t>You are just a practice</a:t>
            </a:r>
          </a:p>
          <a:p>
            <a:r>
              <a:rPr lang="en-US" dirty="0"/>
              <a:t>They intentionally or  unintentionally found access (ex: Lost laptop, IP address)</a:t>
            </a:r>
          </a:p>
          <a:p>
            <a:r>
              <a:rPr lang="en-US" dirty="0"/>
              <a:t>You were the easy target out of the pool of prospective targets</a:t>
            </a:r>
          </a:p>
        </p:txBody>
      </p:sp>
    </p:spTree>
    <p:extLst>
      <p:ext uri="{BB962C8B-B14F-4D97-AF65-F5344CB8AC3E}">
        <p14:creationId xmlns:p14="http://schemas.microsoft.com/office/powerpoint/2010/main" val="34469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90079"/>
            <a:ext cx="9372600" cy="69967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Best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220200" cy="5181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Almost all our passwords, for all sites/ programs, can be reset using “forgot password” email reminder…</a:t>
            </a:r>
          </a:p>
          <a:p>
            <a:pPr marL="514350" indent="-514350">
              <a:buAutoNum type="arabicPeriod"/>
            </a:pPr>
            <a:r>
              <a:rPr lang="en-US" dirty="0"/>
              <a:t>Someone with access to your email can access almost anything else that you used that Email account with on registration</a:t>
            </a:r>
          </a:p>
          <a:p>
            <a:pPr marL="514350" indent="-514350">
              <a:buAutoNum type="arabicPeriod"/>
            </a:pPr>
            <a:r>
              <a:rPr lang="en-US" dirty="0"/>
              <a:t>Secure your Email account like you secure your social security number</a:t>
            </a:r>
          </a:p>
          <a:p>
            <a:pPr marL="514350" indent="-514350">
              <a:buAutoNum type="arabicPeriod"/>
            </a:pPr>
            <a:r>
              <a:rPr lang="en-US" dirty="0"/>
              <a:t>GREAT password + Use two factor authentication</a:t>
            </a:r>
          </a:p>
          <a:p>
            <a:pPr marL="514350" indent="-514350">
              <a:buAutoNum type="arabicPeriod"/>
            </a:pPr>
            <a:r>
              <a:rPr lang="en-US" dirty="0"/>
              <a:t>Use server/ service with log options</a:t>
            </a:r>
          </a:p>
          <a:p>
            <a:pPr marL="514350" indent="-514350">
              <a:buAutoNum type="arabicPeriod"/>
            </a:pPr>
            <a:r>
              <a:rPr lang="en-US" dirty="0"/>
              <a:t>Use email/ IT provider that you TRUST and can TRACK</a:t>
            </a:r>
          </a:p>
          <a:p>
            <a:pPr marL="514350" indent="-514350">
              <a:buAutoNum type="arabicPeriod"/>
            </a:pPr>
            <a:r>
              <a:rPr lang="en-US" dirty="0"/>
              <a:t>Don’t “remember password”</a:t>
            </a:r>
          </a:p>
          <a:p>
            <a:pPr marL="514350" indent="-514350">
              <a:buAutoNum type="arabicPeriod"/>
            </a:pPr>
            <a:r>
              <a:rPr lang="en-US" dirty="0"/>
              <a:t>Use Archiving service</a:t>
            </a:r>
          </a:p>
          <a:p>
            <a:pPr marL="514350" indent="-514350">
              <a:buAutoNum type="arabicPeriod"/>
            </a:pPr>
            <a:r>
              <a:rPr lang="en-US" dirty="0"/>
              <a:t>Back up your Emails !!!! (example- Godaddy)</a:t>
            </a:r>
          </a:p>
          <a:p>
            <a:pPr marL="514350" indent="-514350">
              <a:buAutoNum type="arabicPeriod"/>
            </a:pPr>
            <a:r>
              <a:rPr lang="en-US" dirty="0"/>
              <a:t>Send sensitive info using ENCRYPTED email</a:t>
            </a:r>
          </a:p>
          <a:p>
            <a:pPr marL="514350" indent="-514350">
              <a:buAutoNum type="arabicPeriod"/>
            </a:pPr>
            <a:r>
              <a:rPr lang="en-US" dirty="0"/>
              <a:t>Don’t forget contacts/ calendars are synced with your phone. Don’t save customer/ sensitive data on calendar or contacts notes</a:t>
            </a:r>
          </a:p>
          <a:p>
            <a:pPr marL="514350" indent="-514350">
              <a:buAutoNum type="arabicPeriod"/>
            </a:pPr>
            <a:r>
              <a:rPr lang="en-US" dirty="0"/>
              <a:t>Avoid G-Suite till we know more… Use Hosted Exchange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3078" name="Picture 6" descr="Image result for emai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7" b="100000" l="6195" r="93363">
                        <a14:foregroundMark x1="63628" y1="17143" x2="63628" y2="17143"/>
                        <a14:foregroundMark x1="58496" y1="16749" x2="53717" y2="15172"/>
                        <a14:foregroundMark x1="69469" y1="18818" x2="68053" y2="12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1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08193"/>
            <a:ext cx="8001000" cy="858608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Pleasure to meet you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447800"/>
            <a:ext cx="8839200" cy="410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Your  name and firm name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Mac or PC or a mix?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Years in business</a:t>
            </a:r>
          </a:p>
        </p:txBody>
      </p:sp>
    </p:spTree>
    <p:extLst>
      <p:ext uri="{BB962C8B-B14F-4D97-AF65-F5344CB8AC3E}">
        <p14:creationId xmlns:p14="http://schemas.microsoft.com/office/powerpoint/2010/main" val="24539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90079"/>
            <a:ext cx="9372600" cy="69967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2202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Dictionary attack – Uses a file containing real words or common passwords and tests different combinations</a:t>
            </a:r>
          </a:p>
          <a:p>
            <a:r>
              <a:rPr lang="en-US" dirty="0"/>
              <a:t>Brute Force attack – Uses the dictionary method but also adds numbers and some symbols.</a:t>
            </a:r>
          </a:p>
          <a:p>
            <a:r>
              <a:rPr lang="en-US" dirty="0" err="1"/>
              <a:t>Spidering</a:t>
            </a:r>
            <a:r>
              <a:rPr lang="en-US" dirty="0"/>
              <a:t> – Gaining knowledge about the victim to customize a brute force attack</a:t>
            </a:r>
          </a:p>
          <a:p>
            <a:r>
              <a:rPr lang="en-US" dirty="0"/>
              <a:t>Social engineering/Phishing – Send an email, call in as IT support, or gain access and shoulder surf.</a:t>
            </a:r>
          </a:p>
          <a:p>
            <a:r>
              <a:rPr lang="en-US" dirty="0"/>
              <a:t>Rainbow attack – Uses a table of common hashes to crack your hash, but requires access to password hashes. (Hash-the scrambled version of your password)</a:t>
            </a:r>
          </a:p>
          <a:p>
            <a:r>
              <a:rPr lang="en-US" dirty="0"/>
              <a:t>Malware – A key logger that tracks everything you type</a:t>
            </a:r>
          </a:p>
          <a:p>
            <a:r>
              <a:rPr lang="en-US" dirty="0"/>
              <a:t>Password Reset - Exploiting Password Reset services to Hijack accounts</a:t>
            </a:r>
          </a:p>
        </p:txBody>
      </p:sp>
      <p:pic>
        <p:nvPicPr>
          <p:cNvPr id="4" name="Picture 2" descr="Image result for safe passwor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81" y="0"/>
            <a:ext cx="136269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401"/>
            <a:ext cx="9143999" cy="4013992"/>
          </a:xfrm>
        </p:spPr>
        <p:txBody>
          <a:bodyPr>
            <a:normAutofit/>
          </a:bodyPr>
          <a:lstStyle/>
          <a:p>
            <a:r>
              <a:rPr lang="en-US" sz="3600" dirty="0"/>
              <a:t>Passwords are crucial to security!</a:t>
            </a:r>
          </a:p>
          <a:p>
            <a:r>
              <a:rPr lang="en-US" sz="3600" dirty="0"/>
              <a:t>NEW advice was released by National Institute of Standards and Technology (NIST) (August, 2016) AND Microsoft (May 2016).</a:t>
            </a:r>
          </a:p>
          <a:p>
            <a:r>
              <a:rPr lang="en-US" sz="3600" dirty="0"/>
              <a:t>My recommendations are based on these standards and many more.</a:t>
            </a:r>
          </a:p>
        </p:txBody>
      </p:sp>
      <p:pic>
        <p:nvPicPr>
          <p:cNvPr id="16386" name="Picture 2" descr="Image result for password ke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16393" cy="14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6200" y="-90079"/>
            <a:ext cx="9372600" cy="699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Management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799" y="5181600"/>
            <a:ext cx="861060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https://pages.nist.gov/800-63-3/sp800-63-3.html</a:t>
            </a:r>
            <a:r>
              <a:rPr lang="en-US" sz="11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u="sng" dirty="0">
                <a:hlinkClick r:id="rId4"/>
              </a:rPr>
              <a:t>https://www.semperis.com/microsoft-upends-traditional-password-recommendations-with-significant-new-guidance/</a:t>
            </a:r>
            <a:endParaRPr lang="en-US" sz="1100" u="sng" dirty="0"/>
          </a:p>
          <a:p>
            <a:pPr marL="342900" indent="-342900">
              <a:buFont typeface="+mj-lt"/>
              <a:buAutoNum type="arabicPeriod"/>
            </a:pPr>
            <a:r>
              <a:rPr lang="en-US" sz="1100" u="sng" dirty="0">
                <a:hlinkClick r:id="rId5"/>
              </a:rPr>
              <a:t>https://nakedsecurity.sophos.com/2016/08/18/nists-new-password-rules-what-you-need-to-know</a:t>
            </a:r>
            <a:r>
              <a:rPr lang="en-US" sz="1100" u="sng" dirty="0"/>
              <a:t> </a:t>
            </a:r>
            <a:endParaRPr lang="en-US" sz="1100" dirty="0"/>
          </a:p>
          <a:p>
            <a:pPr marL="342900" indent="-342900">
              <a:buFont typeface="+mj-lt"/>
              <a:buAutoNum type="arabicPeriod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365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How to create a safe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7" y="1143000"/>
            <a:ext cx="9030664" cy="4194195"/>
          </a:xfrm>
        </p:spPr>
        <p:txBody>
          <a:bodyPr>
            <a:noAutofit/>
          </a:bodyPr>
          <a:lstStyle/>
          <a:p>
            <a:r>
              <a:rPr lang="en-US" sz="2800" dirty="0"/>
              <a:t>Re-learn about passwords. Replace “strong passwords” with “unique and memorable passwords” </a:t>
            </a:r>
          </a:p>
          <a:p>
            <a:r>
              <a:rPr lang="en-US" sz="2800" dirty="0"/>
              <a:t>Understand that all password structures have vulnerabilities</a:t>
            </a:r>
          </a:p>
          <a:p>
            <a:r>
              <a:rPr lang="en-US" sz="2800" dirty="0"/>
              <a:t>A lot of methods exist, here are my favorites:</a:t>
            </a:r>
          </a:p>
          <a:p>
            <a:pPr lvl="1"/>
            <a:r>
              <a:rPr lang="en-US" sz="2400" dirty="0"/>
              <a:t>The Pass Phrase method (“</a:t>
            </a:r>
            <a:r>
              <a:rPr lang="en-US" sz="2400" dirty="0" err="1"/>
              <a:t>NoseBirdBrings</a:t>
            </a:r>
            <a:r>
              <a:rPr lang="en-US" sz="2400" dirty="0"/>
              <a:t>”) (“Today I Choose To Be Happy.”) </a:t>
            </a:r>
          </a:p>
          <a:p>
            <a:pPr lvl="1"/>
            <a:r>
              <a:rPr lang="en-US" sz="2400" dirty="0"/>
              <a:t>Pass Phrase initialism – like an acronym (MVWBDI1995SIWH.)</a:t>
            </a:r>
          </a:p>
        </p:txBody>
      </p:sp>
      <p:pic>
        <p:nvPicPr>
          <p:cNvPr id="17410" name="Picture 2" descr="Image result for safe passwor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2847594" cy="17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The “do’s” and “don’ts”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735012"/>
            <a:ext cx="9182100" cy="5589588"/>
          </a:xfrm>
        </p:spPr>
        <p:txBody>
          <a:bodyPr>
            <a:noAutofit/>
          </a:bodyPr>
          <a:lstStyle/>
          <a:p>
            <a:r>
              <a:rPr lang="en-US" sz="2400" dirty="0"/>
              <a:t>Choose something unique (Don’t use your email or </a:t>
            </a:r>
            <a:r>
              <a:rPr lang="en-US" sz="2400" dirty="0" err="1"/>
              <a:t>facebook</a:t>
            </a:r>
            <a:r>
              <a:rPr lang="en-US" sz="2400" dirty="0"/>
              <a:t> password) </a:t>
            </a:r>
          </a:p>
          <a:p>
            <a:r>
              <a:rPr lang="en-US" sz="2400" dirty="0"/>
              <a:t>Make password AT LEAST 8 characters long (for extra security, aim for 20 characters, but do not compromise the other Do’s and Don’ts)</a:t>
            </a:r>
          </a:p>
          <a:p>
            <a:r>
              <a:rPr lang="en-US" sz="2400" dirty="0"/>
              <a:t>No repeating the same password twice “</a:t>
            </a:r>
            <a:r>
              <a:rPr lang="en-US" sz="2400" dirty="0" err="1"/>
              <a:t>passwordpassword</a:t>
            </a:r>
            <a:r>
              <a:rPr lang="en-US" sz="2400" dirty="0"/>
              <a:t>” or “dec18thdec18th”</a:t>
            </a:r>
          </a:p>
          <a:p>
            <a:r>
              <a:rPr lang="en-US" sz="2400" dirty="0"/>
              <a:t>No “silly” passwords such as “password”, “changeMe123”, “</a:t>
            </a:r>
            <a:r>
              <a:rPr lang="en-US" sz="2400" dirty="0" err="1"/>
              <a:t>myPa</a:t>
            </a:r>
            <a:r>
              <a:rPr lang="en-US" sz="2400" dirty="0"/>
              <a:t>$$w0rd”</a:t>
            </a:r>
          </a:p>
          <a:p>
            <a:r>
              <a:rPr lang="en-US" sz="2400" dirty="0"/>
              <a:t>No password hints</a:t>
            </a:r>
          </a:p>
          <a:p>
            <a:r>
              <a:rPr lang="en-US" sz="2400" dirty="0"/>
              <a:t>Make it easy to remember but hard to guess</a:t>
            </a:r>
          </a:p>
          <a:p>
            <a:pPr lvl="1"/>
            <a:r>
              <a:rPr lang="en-US" sz="2000" dirty="0"/>
              <a:t>BlueDiceInMy78RockWagon - good</a:t>
            </a:r>
          </a:p>
          <a:p>
            <a:pPr lvl="1"/>
            <a:r>
              <a:rPr lang="en-US" sz="2000" dirty="0"/>
              <a:t>BDiM78Rw – good</a:t>
            </a:r>
          </a:p>
          <a:p>
            <a:pPr lvl="1"/>
            <a:r>
              <a:rPr lang="en-US" sz="2000" dirty="0"/>
              <a:t>LogMeInNow2016 – not good</a:t>
            </a:r>
          </a:p>
          <a:p>
            <a:pPr lvl="1"/>
            <a:r>
              <a:rPr lang="en-US" sz="2000" dirty="0"/>
              <a:t>Try to avoid using TRUTHS about your life “Kim2001”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8440" name="Picture 8" descr="Image result for advic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0" y="4495800"/>
            <a:ext cx="2591830" cy="193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73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“dos” and “don’ts”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43" y="563562"/>
            <a:ext cx="8841260" cy="5272089"/>
          </a:xfrm>
        </p:spPr>
        <p:txBody>
          <a:bodyPr>
            <a:noAutofit/>
          </a:bodyPr>
          <a:lstStyle/>
          <a:p>
            <a:r>
              <a:rPr lang="en-US" sz="2000" dirty="0"/>
              <a:t>Eliminate computer password policies – These help hackers</a:t>
            </a:r>
          </a:p>
          <a:p>
            <a:r>
              <a:rPr lang="en-US" sz="2000" dirty="0"/>
              <a:t>No more composition rules. Stop making passwords unnecessarily complicated. Adding an “!” or making the first letter capital does not make it more secure. </a:t>
            </a:r>
          </a:p>
          <a:p>
            <a:r>
              <a:rPr lang="en-US" sz="2000" dirty="0"/>
              <a:t>No Knowledge based authentication (What is the name of your pet?)</a:t>
            </a:r>
          </a:p>
          <a:p>
            <a:r>
              <a:rPr lang="en-US" sz="2000" dirty="0"/>
              <a:t>No more password expirations without reason: Conditions to reset password: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Forgotten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Stolen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May have been phished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Reason to believe it was compromised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Annually</a:t>
            </a:r>
          </a:p>
          <a:p>
            <a:r>
              <a:rPr lang="en-US" sz="2000" dirty="0"/>
              <a:t>(ASK your IT) Hash and salt passwords before storing them. This means you need:</a:t>
            </a:r>
          </a:p>
          <a:p>
            <a:pPr lvl="1"/>
            <a:r>
              <a:rPr lang="en-US" sz="1800" dirty="0"/>
              <a:t>a salt of 32 bits or more</a:t>
            </a:r>
          </a:p>
          <a:p>
            <a:pPr lvl="1"/>
            <a:r>
              <a:rPr lang="en-US" sz="1800" dirty="0"/>
              <a:t>a Secure Hash Algorithm (SHA-1, SHA-2 or SHA-3)</a:t>
            </a:r>
          </a:p>
          <a:p>
            <a:pPr lvl="1"/>
            <a:r>
              <a:rPr lang="en-US" sz="1800" dirty="0"/>
              <a:t>and the “stretching” algorithm PBKDF2 with at least 10,000 iterations.</a:t>
            </a:r>
          </a:p>
        </p:txBody>
      </p:sp>
    </p:spTree>
    <p:extLst>
      <p:ext uri="{BB962C8B-B14F-4D97-AF65-F5344CB8AC3E}">
        <p14:creationId xmlns:p14="http://schemas.microsoft.com/office/powerpoint/2010/main" val="2561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575"/>
            <a:ext cx="8229600" cy="792162"/>
          </a:xfrm>
        </p:spPr>
        <p:txBody>
          <a:bodyPr/>
          <a:lstStyle/>
          <a:p>
            <a:r>
              <a:rPr lang="en-US" dirty="0"/>
              <a:t>Other Password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0738"/>
            <a:ext cx="8971007" cy="4824414"/>
          </a:xfrm>
        </p:spPr>
        <p:txBody>
          <a:bodyPr>
            <a:noAutofit/>
          </a:bodyPr>
          <a:lstStyle/>
          <a:p>
            <a:r>
              <a:rPr lang="en-US" sz="2800" dirty="0"/>
              <a:t>Two factor authentication </a:t>
            </a:r>
          </a:p>
          <a:p>
            <a:r>
              <a:rPr lang="en-US" sz="2800" dirty="0"/>
              <a:t>Biometric passwords (Fingerprint, faceprint, or handwriting)</a:t>
            </a:r>
          </a:p>
          <a:p>
            <a:r>
              <a:rPr lang="en-US" sz="2800" dirty="0"/>
              <a:t>Use a password manager (</a:t>
            </a:r>
            <a:r>
              <a:rPr lang="en-US" sz="2800" dirty="0" err="1"/>
              <a:t>LastPass</a:t>
            </a:r>
            <a:r>
              <a:rPr lang="en-US" sz="2800" dirty="0"/>
              <a:t>). </a:t>
            </a:r>
          </a:p>
          <a:p>
            <a:pPr lvl="1"/>
            <a:r>
              <a:rPr lang="en-US" sz="2400" dirty="0"/>
              <a:t>Con: This is loved and hated by Security Professionals because all passwords are stored in the same place. I recommend having a long (16-30 character), unique  MASTERPASSWORD. (</a:t>
            </a:r>
            <a:r>
              <a:rPr lang="en-US" sz="2400" dirty="0" err="1"/>
              <a:t>MasterPassword</a:t>
            </a:r>
            <a:r>
              <a:rPr lang="en-US" sz="2400" dirty="0"/>
              <a:t> unlocks the app to see stored passwords)</a:t>
            </a:r>
          </a:p>
          <a:p>
            <a:pPr lvl="1"/>
            <a:r>
              <a:rPr lang="en-US" sz="2400" dirty="0"/>
              <a:t>Pro: Autogenerate very complex passwords for all applications, and use 1 MASTERPASSWORD to autofill these passwords.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9458" name="Picture 2" descr="Image result for advic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9" y="4953000"/>
            <a:ext cx="1413116" cy="16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ajnielsen.files.wordpress.com/2010/10/remote-computer-hel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6" y="4858328"/>
            <a:ext cx="1633110" cy="9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92" y="68392"/>
            <a:ext cx="9032187" cy="457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dirty="0"/>
              <a:t>Stay in touch… We are here to help YOU!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5" y="2100850"/>
            <a:ext cx="1280194" cy="591137"/>
          </a:xfrm>
          <a:prstGeom prst="rect">
            <a:avLst/>
          </a:prstGeom>
        </p:spPr>
      </p:pic>
      <p:pic>
        <p:nvPicPr>
          <p:cNvPr id="2056" name="Picture 8" descr="https://shqblogimages.s3.amazonaws.com/linkedin_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6" y="3032597"/>
            <a:ext cx="1291898" cy="4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d1n2i0nchws850.cloudfront.net/portals/124834/697945dd-26cb-4810-857b-e7e239411f5d-1338319920083/free-30-minute-consultation.png?v=1338319920.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6" y="4053475"/>
            <a:ext cx="2306870" cy="4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1874" y="4848132"/>
            <a:ext cx="6623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I.T help: 480-614-4227, or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www.LegalTechnology.Solutions/contact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7675" y="3915768"/>
            <a:ext cx="5937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www.LegalTechnology.Solutions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noaction"/>
              </a:rPr>
              <a:t>/beits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2876" y="2980539"/>
            <a:ext cx="653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www.Linkedin.com/in/LegalTechSolutions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988563" y="2110037"/>
            <a:ext cx="5853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www.LegalTechnology.Solutions/blog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dirty="0"/>
          </a:p>
        </p:txBody>
      </p:sp>
      <p:pic>
        <p:nvPicPr>
          <p:cNvPr id="1026" name="Picture 2" descr="http://fleetvehiclesource.com/wp-content/uploads/2014/07/free_trial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5" r="10092"/>
          <a:stretch/>
        </p:blipFill>
        <p:spPr bwMode="auto">
          <a:xfrm>
            <a:off x="361950" y="916149"/>
            <a:ext cx="1908474" cy="10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80920" y="1052232"/>
            <a:ext cx="5805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/>
              </a:rPr>
              <a:t>www.LegalTechnology.Solutions/trial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85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-76201"/>
            <a:ext cx="9448800" cy="70866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26692" y="-76201"/>
            <a:ext cx="4724400" cy="7086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2110" y="6535807"/>
            <a:ext cx="4442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ea typeface="Adobe Song Std L" pitchFamily="18" charset="-128"/>
                <a:cs typeface="Gisha" panose="020B0502040204020203" pitchFamily="34" charset="-79"/>
              </a:rPr>
              <a:t>www.LegalTechnology.Solutions     480-614-4227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2389645" cy="3590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26692" y="423161"/>
            <a:ext cx="46790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Beits </a:t>
            </a:r>
            <a:r>
              <a: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Eitan</a:t>
            </a:r>
            <a:r>
              <a: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 </a:t>
            </a: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Livneh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2387" y="1184547"/>
            <a:ext cx="44916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Managing Partner/ Founder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“Legal Technology Solutions”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Born in Tel Aviv, Israel, 1978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 the technology field since 1996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IDF/ Intelligence force, 1996-1999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Married to Christina, and to his job…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Children: 4 (ages 8,10,10,10)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Hobbies: Connect people together, Grow businesses and study new technologies.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Linkedin.com/in/</a:t>
            </a:r>
            <a:r>
              <a:rPr lang="en-US" sz="20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LegalTechSolutions</a:t>
            </a:r>
            <a:endParaRPr lang="en-US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2822" y="104745"/>
            <a:ext cx="449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Presented by: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114800"/>
            <a:ext cx="4426807" cy="11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08193"/>
            <a:ext cx="8001000" cy="858608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ruling  1.1, 1.6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1" y="1447800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ER: 1.1 dictates that you must provide competent representation. The ABA has since extended this ruling to include knowledge of the risks and benefits of technology.</a:t>
            </a:r>
          </a:p>
          <a:p>
            <a:endParaRPr lang="en-US" sz="3200" dirty="0"/>
          </a:p>
          <a:p>
            <a:r>
              <a:rPr lang="en-US" sz="3200" dirty="0"/>
              <a:t>ER: 1.6 Requires confidentiality, and this, too, requires you take </a:t>
            </a:r>
            <a:r>
              <a:rPr lang="en-US" sz="3200" b="1" dirty="0"/>
              <a:t>reasonable</a:t>
            </a:r>
            <a:r>
              <a:rPr lang="en-US" sz="3200" dirty="0"/>
              <a:t> steps to provide confidentiality when it comes to e-documents.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147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90079"/>
            <a:ext cx="9372600" cy="69967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your client’s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Since you know it’s YOUR responsibility, and regardless of your firm’s size:</a:t>
            </a:r>
          </a:p>
          <a:p>
            <a:pPr marL="514350" indent="-514350">
              <a:buAutoNum type="arabicPeriod"/>
            </a:pPr>
            <a:r>
              <a:rPr lang="en-US" dirty="0"/>
              <a:t>Understand threat sources:</a:t>
            </a:r>
          </a:p>
          <a:p>
            <a:pPr marL="914400" lvl="1" indent="-514350"/>
            <a:r>
              <a:rPr lang="en-US" b="1" dirty="0">
                <a:solidFill>
                  <a:srgbClr val="00B050"/>
                </a:solidFill>
              </a:rPr>
              <a:t>Existing or X-employees</a:t>
            </a:r>
          </a:p>
          <a:p>
            <a:pPr marL="914400" lvl="1" indent="-514350"/>
            <a:r>
              <a:rPr lang="en-US" b="1" dirty="0">
                <a:solidFill>
                  <a:srgbClr val="00B050"/>
                </a:solidFill>
              </a:rPr>
              <a:t>Competition – to win a case</a:t>
            </a:r>
          </a:p>
          <a:p>
            <a:pPr marL="914400" lvl="1" indent="-514350"/>
            <a:r>
              <a:rPr lang="en-US" b="1" dirty="0">
                <a:solidFill>
                  <a:srgbClr val="00B050"/>
                </a:solidFill>
              </a:rPr>
              <a:t>Competition – reputation headaches</a:t>
            </a:r>
          </a:p>
          <a:p>
            <a:pPr marL="914400" lvl="1" indent="-514350"/>
            <a:r>
              <a:rPr lang="en-US" b="1" dirty="0">
                <a:solidFill>
                  <a:srgbClr val="00B050"/>
                </a:solidFill>
              </a:rPr>
              <a:t>Random hackers/ Ransom</a:t>
            </a:r>
          </a:p>
          <a:p>
            <a:pPr marL="914400" lvl="1" indent="-514350"/>
            <a:r>
              <a:rPr lang="en-US" b="1" dirty="0">
                <a:solidFill>
                  <a:srgbClr val="00B050"/>
                </a:solidFill>
              </a:rPr>
              <a:t>Frustrated clients</a:t>
            </a:r>
          </a:p>
          <a:p>
            <a:pPr marL="914400" lvl="1" indent="-514350"/>
            <a:r>
              <a:rPr lang="en-US" b="1" dirty="0">
                <a:solidFill>
                  <a:srgbClr val="00B050"/>
                </a:solidFill>
              </a:rPr>
              <a:t>Old IT provider trying to win you back</a:t>
            </a:r>
          </a:p>
          <a:p>
            <a:pPr marL="914400" lvl="1" indent="-514350"/>
            <a:r>
              <a:rPr lang="en-US" b="1" dirty="0">
                <a:solidFill>
                  <a:srgbClr val="00B050"/>
                </a:solidFill>
              </a:rPr>
              <a:t>Old IT provider’s employee trying to cause damage</a:t>
            </a:r>
          </a:p>
          <a:p>
            <a:pPr marL="914400" lvl="1" indent="-514350"/>
            <a:r>
              <a:rPr lang="en-US" b="1" dirty="0">
                <a:solidFill>
                  <a:srgbClr val="00B050"/>
                </a:solidFill>
              </a:rPr>
              <a:t>Same for office equipment provider, camera/ security company provider, etc.</a:t>
            </a:r>
          </a:p>
          <a:p>
            <a:pPr marL="514350" indent="-514350">
              <a:buAutoNum type="arabicPeriod"/>
            </a:pPr>
            <a:r>
              <a:rPr lang="en-US" dirty="0"/>
              <a:t>Don’t just hire employees / vendors/ contractors- you must vet them, and make sure they are not risking your student loans…</a:t>
            </a:r>
          </a:p>
          <a:p>
            <a:pPr marL="514350" indent="-514350">
              <a:buAutoNum type="arabicPeriod"/>
            </a:pPr>
            <a:r>
              <a:rPr lang="en-US" dirty="0"/>
              <a:t>Choose your technology carefully… Using the free Drobox service is NOT OK! (although super easy). Using the latest and greatest might not be always good</a:t>
            </a:r>
          </a:p>
          <a:p>
            <a:pPr marL="514350" indent="-514350">
              <a:buAutoNum type="arabicPeriod"/>
            </a:pPr>
            <a:r>
              <a:rPr lang="en-US" dirty="0"/>
              <a:t>Choose the right cloud provider for your cloud services.</a:t>
            </a:r>
          </a:p>
          <a:p>
            <a:pPr marL="514350" indent="-514350">
              <a:buAutoNum type="arabicPeriod"/>
            </a:pPr>
            <a:r>
              <a:rPr lang="en-US" dirty="0"/>
              <a:t>Use GOOD passwords (we’ll explain in a few minutes)</a:t>
            </a:r>
          </a:p>
          <a:p>
            <a:pPr marL="514350" indent="-514350">
              <a:buAutoNum type="arabicPeriod"/>
            </a:pPr>
            <a:r>
              <a:rPr lang="en-US" dirty="0"/>
              <a:t>Encrypt your data. Always assume someone is watching</a:t>
            </a:r>
          </a:p>
          <a:p>
            <a:pPr marL="514350" indent="-514350">
              <a:buAutoNum type="arabicPeriod"/>
            </a:pPr>
            <a:r>
              <a:rPr lang="en-US" dirty="0"/>
              <a:t>Understand that adding SECURITY comes with a cost (financial, time/ convenience). There is no way around it </a:t>
            </a:r>
            <a:r>
              <a:rPr lang="en-US" b="1" dirty="0"/>
              <a:t>yet</a:t>
            </a:r>
            <a:r>
              <a:rPr lang="en-US" dirty="0"/>
              <a:t>, but it’s not THAT complicated.</a:t>
            </a:r>
          </a:p>
          <a:p>
            <a:pPr marL="514350" indent="-514350">
              <a:buAutoNum type="arabicPeriod"/>
            </a:pPr>
            <a:r>
              <a:rPr lang="en-US" dirty="0"/>
              <a:t>Use VPN</a:t>
            </a:r>
          </a:p>
          <a:p>
            <a:pPr marL="514350" indent="-514350">
              <a:buAutoNum type="arabicPeriod"/>
            </a:pPr>
            <a:r>
              <a:rPr lang="en-US" dirty="0"/>
              <a:t>Understand common threats sources</a:t>
            </a:r>
          </a:p>
          <a:p>
            <a:pPr marL="514350" indent="-514350">
              <a:buAutoNum type="arabicPeriod"/>
            </a:pPr>
            <a:r>
              <a:rPr lang="en-US" dirty="0"/>
              <a:t>Keep educating yourself- there are new threats every few minutes, so monthly newsletter or quarterly CLE should be considered</a:t>
            </a:r>
          </a:p>
        </p:txBody>
      </p:sp>
    </p:spTree>
    <p:extLst>
      <p:ext uri="{BB962C8B-B14F-4D97-AF65-F5344CB8AC3E}">
        <p14:creationId xmlns:p14="http://schemas.microsoft.com/office/powerpoint/2010/main" val="1087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9151"/>
            <a:ext cx="3886200" cy="3177449"/>
          </a:xfrm>
        </p:spPr>
        <p:txBody>
          <a:bodyPr>
            <a:normAutofit/>
          </a:bodyPr>
          <a:lstStyle/>
          <a:p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“cloud”?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36" y="35814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“marketing” approach to technology that we’ve had for a </a:t>
            </a:r>
            <a:r>
              <a:rPr lang="en-US" sz="2400" dirty="0" err="1"/>
              <a:t>loooooong</a:t>
            </a:r>
            <a:r>
              <a:rPr lang="en-US" sz="2400" dirty="0"/>
              <a:t> time…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Gmail, Yahoo, AOL, Hotmail/ Outlook.com – all cloud computing…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“new Cloud”: SaaS (Software as a service). </a:t>
            </a:r>
            <a:br>
              <a:rPr lang="en-US" sz="2400" dirty="0"/>
            </a:br>
            <a:r>
              <a:rPr lang="en-US" sz="2400" dirty="0"/>
              <a:t>Examples: Google Docs, Office 365, OWA, Quickbooks, Clio, Adobe, WEVIDEO</a:t>
            </a:r>
          </a:p>
        </p:txBody>
      </p:sp>
      <p:pic>
        <p:nvPicPr>
          <p:cNvPr id="1028" name="Picture 4" descr="apple, business,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62" y="0"/>
            <a:ext cx="5086350" cy="337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5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ryanhouse.files.wordpress.com/2014/04/atmosphere-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83" y="76200"/>
            <a:ext cx="4859453" cy="32444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1816"/>
            <a:ext cx="3505200" cy="7455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14209"/>
            <a:ext cx="8915400" cy="5181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Scalability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Add/ remote users as needed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Pay as you go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Disaster planning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“Co-location”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Off-site backup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Lower IT costs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No hardware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No software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On “maintenance” in most cases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Quick access from anywhere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Big Data- using collected information to better our lives…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233039" y="1313700"/>
            <a:ext cx="25372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“blue sky”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11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rallaxafrica.files.wordpress.com/2012/01/img_2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2355"/>
            <a:ext cx="4701746" cy="3134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27" y="1213020"/>
            <a:ext cx="5208373" cy="512755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Hacking target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Hack into Microsoft?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Or Joe’s coffee shop?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Data security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Data ownership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Segregation between customers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Encryption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NSA/ Federal “show me the data”…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 internet- no access…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Retention requirements/ compliance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Disaster recovery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334" y="319850"/>
            <a:ext cx="3505200" cy="745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 risks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6049" y="1287215"/>
            <a:ext cx="1888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“dark sky”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34997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First- </a:t>
            </a:r>
            <a:r>
              <a:rPr lang="en-US" dirty="0"/>
              <a:t>ask yourself WHAT are you hoping to accomplish in the cloud…</a:t>
            </a:r>
          </a:p>
          <a:p>
            <a:pPr lvl="1"/>
            <a:r>
              <a:rPr lang="en-US" dirty="0"/>
              <a:t>Reduce operations cost?</a:t>
            </a:r>
          </a:p>
          <a:p>
            <a:pPr lvl="1"/>
            <a:r>
              <a:rPr lang="en-US" dirty="0"/>
              <a:t>Automatic backup destination?</a:t>
            </a:r>
          </a:p>
          <a:p>
            <a:pPr lvl="1"/>
            <a:r>
              <a:rPr lang="en-US" dirty="0"/>
              <a:t>Archive of old data?</a:t>
            </a:r>
          </a:p>
          <a:p>
            <a:pPr lvl="1"/>
            <a:r>
              <a:rPr lang="en-US" dirty="0"/>
              <a:t>Collaboration and application sharing?</a:t>
            </a:r>
          </a:p>
          <a:p>
            <a:r>
              <a:rPr lang="en-US" b="1" dirty="0"/>
              <a:t>Don’t re-invent the wheel…</a:t>
            </a:r>
            <a:r>
              <a:rPr lang="en-US" dirty="0"/>
              <a:t> look for a company with reputation</a:t>
            </a:r>
          </a:p>
          <a:p>
            <a:r>
              <a:rPr lang="en-US" dirty="0"/>
              <a:t>Is the provider’s facility complied with HIPAA/ SEC?</a:t>
            </a:r>
          </a:p>
          <a:p>
            <a:r>
              <a:rPr lang="en-US" b="1" dirty="0"/>
              <a:t>SLA- </a:t>
            </a:r>
            <a:r>
              <a:rPr lang="en-US" dirty="0"/>
              <a:t>What will the provider guarantee, in terms of GUARANTEED of uptime, security, data ownership and access.</a:t>
            </a:r>
          </a:p>
          <a:p>
            <a:r>
              <a:rPr lang="en-US" dirty="0"/>
              <a:t>Who is </a:t>
            </a:r>
            <a:r>
              <a:rPr lang="en-US" b="1" dirty="0"/>
              <a:t>in charge </a:t>
            </a:r>
            <a:r>
              <a:rPr lang="en-US" dirty="0"/>
              <a:t>of maintenance of Operating System or software</a:t>
            </a:r>
          </a:p>
          <a:p>
            <a:r>
              <a:rPr lang="en-US" dirty="0"/>
              <a:t>DEVICE SUPPORT! (Can I connect from my iPad? Or just my PC?)</a:t>
            </a:r>
          </a:p>
          <a:p>
            <a:r>
              <a:rPr lang="en-US" dirty="0"/>
              <a:t>Remember the user… “K.I.S.S”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fontAlgn="base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the right provider</a:t>
            </a:r>
          </a:p>
        </p:txBody>
      </p:sp>
      <p:pic>
        <p:nvPicPr>
          <p:cNvPr id="3074" name="Picture 2" descr="http://ritahubbard.com/wp-content/uploads/2013/05/Caveman_Wheel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16746"/>
            <a:ext cx="1796797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1806</Words>
  <Application>Microsoft Office PowerPoint</Application>
  <PresentationFormat>On-screen Show (4:3)</PresentationFormat>
  <Paragraphs>233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Adobe Song Std L</vt:lpstr>
      <vt:lpstr>Aharoni</vt:lpstr>
      <vt:lpstr>Arial</vt:lpstr>
      <vt:lpstr>Calibri</vt:lpstr>
      <vt:lpstr>Gisha</vt:lpstr>
      <vt:lpstr>Times New Roman</vt:lpstr>
      <vt:lpstr>Office Theme</vt:lpstr>
      <vt:lpstr>Today’s Agenda (1 hour)</vt:lpstr>
      <vt:lpstr>Pleasure to meet you !</vt:lpstr>
      <vt:lpstr>PowerPoint Presentation</vt:lpstr>
      <vt:lpstr>Ethical ruling  1.1, 1.6</vt:lpstr>
      <vt:lpstr>Protecting your client’s data</vt:lpstr>
      <vt:lpstr>What is the “cloud”?</vt:lpstr>
      <vt:lpstr>Cloud benefits</vt:lpstr>
      <vt:lpstr>PowerPoint Presentation</vt:lpstr>
      <vt:lpstr>Choosing the right provider</vt:lpstr>
      <vt:lpstr>Choosing the right provider (cont’)</vt:lpstr>
      <vt:lpstr>PowerPoint Presentation</vt:lpstr>
      <vt:lpstr>Encryption</vt:lpstr>
      <vt:lpstr>Three common types of encryption</vt:lpstr>
      <vt:lpstr>VPN: “Virtual Private Network”</vt:lpstr>
      <vt:lpstr>VPN: “Virtual Private Network”</vt:lpstr>
      <vt:lpstr>VPN: “Virtual Private Network”</vt:lpstr>
      <vt:lpstr>VPN: “Virtual Private Network”</vt:lpstr>
      <vt:lpstr>Common Law Firm Security Threats</vt:lpstr>
      <vt:lpstr>Email Best Practice</vt:lpstr>
      <vt:lpstr>Password Management</vt:lpstr>
      <vt:lpstr>PowerPoint Presentation</vt:lpstr>
      <vt:lpstr>How to create a safe password</vt:lpstr>
      <vt:lpstr>The “do’s” and “don’ts”</vt:lpstr>
      <vt:lpstr>The “dos” and “don’ts” continued</vt:lpstr>
      <vt:lpstr>Other Password Recommendations</vt:lpstr>
      <vt:lpstr>Stay in touch… We are here to help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cloud ?</dc:title>
  <dc:creator>Beits Livneh</dc:creator>
  <cp:lastModifiedBy>Beits Livneh</cp:lastModifiedBy>
  <cp:revision>76</cp:revision>
  <dcterms:created xsi:type="dcterms:W3CDTF">2014-10-17T03:40:18Z</dcterms:created>
  <dcterms:modified xsi:type="dcterms:W3CDTF">2018-09-18T18:08:36Z</dcterms:modified>
</cp:coreProperties>
</file>